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296" r:id="rId4"/>
    <p:sldId id="320" r:id="rId5"/>
    <p:sldId id="319" r:id="rId6"/>
    <p:sldId id="297" r:id="rId7"/>
    <p:sldId id="316" r:id="rId8"/>
    <p:sldId id="317" r:id="rId9"/>
    <p:sldId id="318" r:id="rId10"/>
  </p:sldIdLst>
  <p:sldSz cx="9144000" cy="6858000" type="screen4x3"/>
  <p:notesSz cx="6797675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1657" autoAdjust="0"/>
  </p:normalViewPr>
  <p:slideViewPr>
    <p:cSldViewPr>
      <p:cViewPr varScale="1">
        <p:scale>
          <a:sx n="115" d="100"/>
          <a:sy n="115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3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38" y="-1104"/>
      </p:cViewPr>
      <p:guideLst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832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27" y="1"/>
            <a:ext cx="2946246" cy="49832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E2BCE8A7-9BA3-464C-9FF9-C9C9D3BEBC15}" type="datetimeFigureOut">
              <a:rPr lang="hr-HR" smtClean="0"/>
              <a:t>19.4.2016.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4B1DDC8F-DFF3-4EF1-B76A-071E5D24F4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697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2" y="0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9" y="4715155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hr-H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2" y="9428583"/>
            <a:ext cx="2945660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FAA7E6C-7625-4FCC-8AFB-6610EFA13CC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708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59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7358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27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 userDrawn="1"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203" name="Rectangle 11"/>
          <p:cNvSpPr>
            <a:spLocks noChangeArrowheads="1"/>
          </p:cNvSpPr>
          <p:nvPr userDrawn="1"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C0CDF9-D68C-42E3-B2E4-E55704AED560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8209" name="Rectangle 17"/>
          <p:cNvSpPr>
            <a:spLocks noChangeArrowheads="1"/>
          </p:cNvSpPr>
          <p:nvPr userDrawn="1"/>
        </p:nvSpPr>
        <p:spPr bwMode="ltGray">
          <a:xfrm>
            <a:off x="647700" y="2817813"/>
            <a:ext cx="344488" cy="3587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8210" name="Rectangle 18"/>
          <p:cNvSpPr>
            <a:spLocks noChangeArrowheads="1"/>
          </p:cNvSpPr>
          <p:nvPr userDrawn="1"/>
        </p:nvSpPr>
        <p:spPr bwMode="ltGray">
          <a:xfrm>
            <a:off x="287338" y="2457450"/>
            <a:ext cx="360362" cy="3603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A34FD-6F44-4E24-9CD2-4DFB9BA63F8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136AC-D6FA-4C9E-B8D4-5D7FA214A47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08000"/>
            <a:ext cx="7793037" cy="720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dirty="0" smtClean="0"/>
              <a:t>09. 04. 1912.</a:t>
            </a:r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DA9EA-F2D3-4BDE-9CAD-C51FE5E27CE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7A6F-179D-4C60-8754-B3502069EB7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2A510-28A9-4BB1-91D4-F598722E6B9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530C1-3762-4ACF-9239-101F2F135DE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F829F-FEB8-4A61-83AF-C97CD05EE63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2799-3767-4966-911F-46CC8A79864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5678-A3C7-4EE4-89C4-DF24834D380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498599" y="154149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179512" y="944724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08000"/>
            <a:ext cx="7793037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</a:t>
            </a:r>
            <a:r>
              <a:rPr lang="hr-HR" dirty="0" err="1" smtClean="0"/>
              <a:t>Master</a:t>
            </a:r>
            <a:r>
              <a:rPr lang="hr-HR" dirty="0" smtClean="0"/>
              <a:t>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000" y="1260000"/>
            <a:ext cx="792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dirty="0" err="1" smtClean="0"/>
              <a:t>Click</a:t>
            </a:r>
            <a:r>
              <a:rPr lang="hr-HR" dirty="0" smtClean="0"/>
              <a:t> to </a:t>
            </a:r>
            <a:r>
              <a:rPr lang="hr-HR" dirty="0" err="1" smtClean="0"/>
              <a:t>edit</a:t>
            </a:r>
            <a:r>
              <a:rPr lang="hr-HR" dirty="0" smtClean="0"/>
              <a:t> </a:t>
            </a:r>
            <a:r>
              <a:rPr lang="hr-HR" dirty="0" err="1" smtClean="0"/>
              <a:t>Master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styles</a:t>
            </a:r>
            <a:endParaRPr lang="hr-HR" dirty="0" smtClean="0"/>
          </a:p>
          <a:p>
            <a:pPr lvl="1"/>
            <a:r>
              <a:rPr lang="hr-HR" dirty="0" err="1" smtClean="0"/>
              <a:t>Second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2"/>
            <a:r>
              <a:rPr lang="hr-HR" dirty="0" smtClean="0"/>
              <a:t>Third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3"/>
            <a:r>
              <a:rPr lang="hr-HR" dirty="0" err="1" smtClean="0"/>
              <a:t>Fourth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4"/>
            <a:r>
              <a:rPr lang="hr-HR" dirty="0" smtClean="0"/>
              <a:t>Fifth </a:t>
            </a:r>
            <a:r>
              <a:rPr lang="hr-HR" dirty="0" err="1" smtClean="0"/>
              <a:t>level</a:t>
            </a:r>
            <a:endParaRPr lang="hr-HR" dirty="0" smtClean="0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r-Latn-CS" smtClean="0"/>
              <a:t>09. 04. 1921.</a:t>
            </a:r>
            <a:endParaRPr lang="hr-HR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hr-HR" smtClean="0"/>
              <a:t>Naziv skupa</a:t>
            </a:r>
            <a:endParaRPr lang="hr-HR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61D879-2BA2-46DE-A533-E969667A7079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7182" name="Rectangle 14"/>
          <p:cNvSpPr>
            <a:spLocks noChangeArrowheads="1"/>
          </p:cNvSpPr>
          <p:nvPr userDrawn="1"/>
        </p:nvSpPr>
        <p:spPr bwMode="ltGray">
          <a:xfrm>
            <a:off x="528762" y="504987"/>
            <a:ext cx="344487" cy="3587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168399" y="144624"/>
            <a:ext cx="360363" cy="3603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sr-Latn-C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612" y="1628800"/>
            <a:ext cx="7772400" cy="1462088"/>
          </a:xfrm>
        </p:spPr>
        <p:txBody>
          <a:bodyPr/>
          <a:lstStyle/>
          <a:p>
            <a:r>
              <a:rPr lang="hr-HR" dirty="0"/>
              <a:t>Ocjena okružja uređenja </a:t>
            </a:r>
            <a:r>
              <a:rPr lang="hr-HR" dirty="0" smtClean="0"/>
              <a:t>zemljišta (LGAF) </a:t>
            </a:r>
            <a:br>
              <a:rPr lang="hr-HR" dirty="0" smtClean="0"/>
            </a:b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Tema 1: </a:t>
            </a:r>
            <a:r>
              <a:rPr lang="hr-HR" dirty="0" smtClean="0"/>
              <a:t>Zakonodavni </a:t>
            </a:r>
            <a:r>
              <a:rPr lang="hr-HR" dirty="0" smtClean="0"/>
              <a:t>okvir</a:t>
            </a:r>
            <a:endParaRPr lang="hr-H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7644" y="4869160"/>
            <a:ext cx="6400800" cy="1752600"/>
          </a:xfrm>
        </p:spPr>
        <p:txBody>
          <a:bodyPr/>
          <a:lstStyle/>
          <a:p>
            <a:r>
              <a:rPr lang="hr-HR" dirty="0" smtClean="0"/>
              <a:t>Miodrag Roić</a:t>
            </a:r>
            <a:br>
              <a:rPr lang="hr-HR" dirty="0" smtClean="0"/>
            </a:br>
            <a:r>
              <a:rPr lang="hr-HR" sz="1400" dirty="0" smtClean="0"/>
              <a:t>nacionalni koordinator</a:t>
            </a:r>
          </a:p>
          <a:p>
            <a:endParaRPr lang="hr-HR" dirty="0"/>
          </a:p>
          <a:p>
            <a:r>
              <a:rPr lang="hr-HR" sz="1800" dirty="0" smtClean="0"/>
              <a:t>Zagreb, 20. 4. 2016.</a:t>
            </a:r>
            <a:endParaRPr lang="hr-HR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M1: Priznavanje prava na zemljištu</a:t>
            </a:r>
          </a:p>
          <a:p>
            <a:r>
              <a:rPr lang="hr-HR" sz="2400" dirty="0"/>
              <a:t>M2: Prava na šumskom i zajedničkom zemljištu i propisi o korištenju ruralnog </a:t>
            </a:r>
            <a:r>
              <a:rPr lang="hr-HR" sz="2400" dirty="0" smtClean="0"/>
              <a:t>zemljišta</a:t>
            </a:r>
          </a:p>
          <a:p>
            <a:endParaRPr lang="hr-HR" sz="2400" dirty="0"/>
          </a:p>
          <a:p>
            <a:r>
              <a:rPr lang="hr-HR" sz="2400" dirty="0" smtClean="0"/>
              <a:t>Uvođenje tržišnog gospodarstva -&gt; radikalne promjene zakonodavstva</a:t>
            </a:r>
          </a:p>
          <a:p>
            <a:endParaRPr lang="hr-HR" sz="2400" dirty="0"/>
          </a:p>
          <a:p>
            <a:r>
              <a:rPr lang="hr-HR" sz="2400" dirty="0" smtClean="0"/>
              <a:t>Ukidanje društvenog vlasništva:</a:t>
            </a:r>
          </a:p>
          <a:p>
            <a:pPr lvl="1"/>
            <a:r>
              <a:rPr lang="hr-HR" sz="2000" dirty="0"/>
              <a:t>pretvorba u pravo vlasništva</a:t>
            </a:r>
          </a:p>
          <a:p>
            <a:pPr lvl="1"/>
            <a:r>
              <a:rPr lang="hr-HR" sz="2000" dirty="0" smtClean="0"/>
              <a:t>denacionalizacija</a:t>
            </a:r>
          </a:p>
          <a:p>
            <a:pPr lvl="1"/>
            <a:r>
              <a:rPr lang="hr-HR" sz="2000" dirty="0" smtClean="0"/>
              <a:t>pretvorba </a:t>
            </a:r>
            <a:r>
              <a:rPr lang="hr-HR" sz="2000" dirty="0"/>
              <a:t>društvenih poduzeća</a:t>
            </a:r>
          </a:p>
          <a:p>
            <a:endParaRPr lang="hr-HR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6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M1: Priznavanje prava na zemljištu</a:t>
            </a:r>
            <a:endParaRPr lang="hr-HR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Ustav</a:t>
            </a:r>
          </a:p>
          <a:p>
            <a:r>
              <a:rPr lang="hr-HR" sz="2400" dirty="0"/>
              <a:t>Zakon o vlasništvu i drugim stvarnim </a:t>
            </a:r>
            <a:r>
              <a:rPr lang="hr-HR" sz="2400" dirty="0" smtClean="0"/>
              <a:t>pravima, 1996.</a:t>
            </a:r>
          </a:p>
          <a:p>
            <a:endParaRPr lang="hr-HR" sz="2400" dirty="0"/>
          </a:p>
          <a:p>
            <a:pPr lvl="1"/>
            <a:r>
              <a:rPr lang="hr-HR" sz="2000" dirty="0" smtClean="0"/>
              <a:t>Jedna vrsta vlasništva</a:t>
            </a:r>
          </a:p>
          <a:p>
            <a:pPr lvl="1"/>
            <a:r>
              <a:rPr lang="hr-HR" sz="2000" dirty="0" smtClean="0"/>
              <a:t>Pravno jedinstvo nekretnine</a:t>
            </a:r>
          </a:p>
          <a:p>
            <a:pPr lvl="1"/>
            <a:r>
              <a:rPr lang="hr-HR" sz="2000" dirty="0" smtClean="0"/>
              <a:t>Pretvorba „ex lege”</a:t>
            </a:r>
          </a:p>
          <a:p>
            <a:pPr lvl="1"/>
            <a:r>
              <a:rPr lang="hr-HR" sz="2000" dirty="0" smtClean="0"/>
              <a:t>Povjerenje u Zemljišne knjige</a:t>
            </a:r>
          </a:p>
          <a:p>
            <a:endParaRPr lang="hr-HR" sz="2400" dirty="0"/>
          </a:p>
          <a:p>
            <a:r>
              <a:rPr lang="hr-HR" sz="2400" dirty="0" smtClean="0"/>
              <a:t>Opća i javna dobra</a:t>
            </a:r>
          </a:p>
          <a:p>
            <a:pPr lvl="1"/>
            <a:r>
              <a:rPr lang="hr-HR" sz="2000" dirty="0" smtClean="0"/>
              <a:t>Neotuđivost, zaštita, posebnosti raspolaganja, </a:t>
            </a:r>
          </a:p>
          <a:p>
            <a:r>
              <a:rPr lang="hr-HR" sz="2400" dirty="0" smtClean="0"/>
              <a:t>Posebni pravni režimi</a:t>
            </a:r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3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625" y="2174033"/>
            <a:ext cx="3708412" cy="272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Ocjene</a:t>
            </a:r>
            <a:endParaRPr lang="hr-HR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4</a:t>
            </a:fld>
            <a:endParaRPr lang="hr-HR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34496"/>
              </p:ext>
            </p:extLst>
          </p:nvPr>
        </p:nvGraphicFramePr>
        <p:xfrm>
          <a:off x="935596" y="1124744"/>
          <a:ext cx="7128792" cy="5478784"/>
        </p:xfrm>
        <a:graphic>
          <a:graphicData uri="http://schemas.openxmlformats.org/drawingml/2006/table">
            <a:tbl>
              <a:tblPr firstRow="1" bandRow="1" bandCol="1"/>
              <a:tblGrid>
                <a:gridCol w="220291">
                  <a:extLst>
                    <a:ext uri="{9D8B030D-6E8A-4147-A177-3AD203B41FA5}">
                      <a16:colId xmlns:a16="http://schemas.microsoft.com/office/drawing/2014/main" val="1246370651"/>
                    </a:ext>
                  </a:extLst>
                </a:gridCol>
                <a:gridCol w="290004">
                  <a:extLst>
                    <a:ext uri="{9D8B030D-6E8A-4147-A177-3AD203B41FA5}">
                      <a16:colId xmlns:a16="http://schemas.microsoft.com/office/drawing/2014/main" val="1660628483"/>
                    </a:ext>
                  </a:extLst>
                </a:gridCol>
                <a:gridCol w="266999">
                  <a:extLst>
                    <a:ext uri="{9D8B030D-6E8A-4147-A177-3AD203B41FA5}">
                      <a16:colId xmlns:a16="http://schemas.microsoft.com/office/drawing/2014/main" val="618761820"/>
                    </a:ext>
                  </a:extLst>
                </a:gridCol>
                <a:gridCol w="103174">
                  <a:extLst>
                    <a:ext uri="{9D8B030D-6E8A-4147-A177-3AD203B41FA5}">
                      <a16:colId xmlns:a16="http://schemas.microsoft.com/office/drawing/2014/main" val="3573199474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1297082069"/>
                    </a:ext>
                  </a:extLst>
                </a:gridCol>
                <a:gridCol w="103174">
                  <a:extLst>
                    <a:ext uri="{9D8B030D-6E8A-4147-A177-3AD203B41FA5}">
                      <a16:colId xmlns:a16="http://schemas.microsoft.com/office/drawing/2014/main" val="1815029617"/>
                    </a:ext>
                  </a:extLst>
                </a:gridCol>
                <a:gridCol w="4831071">
                  <a:extLst>
                    <a:ext uri="{9D8B030D-6E8A-4147-A177-3AD203B41FA5}">
                      <a16:colId xmlns:a16="http://schemas.microsoft.com/office/drawing/2014/main" val="584235079"/>
                    </a:ext>
                  </a:extLst>
                </a:gridCol>
                <a:gridCol w="340894">
                  <a:extLst>
                    <a:ext uri="{9D8B030D-6E8A-4147-A177-3AD203B41FA5}">
                      <a16:colId xmlns:a16="http://schemas.microsoft.com/office/drawing/2014/main" val="2510630279"/>
                    </a:ext>
                  </a:extLst>
                </a:gridCol>
                <a:gridCol w="278152">
                  <a:extLst>
                    <a:ext uri="{9D8B030D-6E8A-4147-A177-3AD203B41FA5}">
                      <a16:colId xmlns:a16="http://schemas.microsoft.com/office/drawing/2014/main" val="1654052250"/>
                    </a:ext>
                  </a:extLst>
                </a:gridCol>
                <a:gridCol w="255148">
                  <a:extLst>
                    <a:ext uri="{9D8B030D-6E8A-4147-A177-3AD203B41FA5}">
                      <a16:colId xmlns:a16="http://schemas.microsoft.com/office/drawing/2014/main" val="3092415913"/>
                    </a:ext>
                  </a:extLst>
                </a:gridCol>
                <a:gridCol w="254450">
                  <a:extLst>
                    <a:ext uri="{9D8B030D-6E8A-4147-A177-3AD203B41FA5}">
                      <a16:colId xmlns:a16="http://schemas.microsoft.com/office/drawing/2014/main" val="4074933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Ocjena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9904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Panel-LGI-Mjerilo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162937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 1: Priznavanje prava na zemljištu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01033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LGI 1: Propisima je zajamčen slijed prava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361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Pojedinačni pravni interesi na ruralnom zemljištu su propisani i zaštićeni u praksi.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08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Pravni interesi zasnovani na običajnom pravu su propisani i zaštićeni u praksi.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5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 autohtonog stanovništva na zemljištu i šumama su propisana i zaštićena u praksi.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n/r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6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Pravni interesi na urbanom zemljištu su propisani i zaštićeni u praksi.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94063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LGI 2: Poštivanje i provođenje prava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526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Postoje ostvarive mogućnosti za individualizaciju interesa.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378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Privatno zemljište u ruralnim područjima je upisano i prikazano na katastarskom planu.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952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Privatno zemljište u urbanim područjima je upisano i prikazano na katastarskom planu.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202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Broj nelegalnih prodaja zemljišta je nizak.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54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Broj nelegalno ugovorenih zakupa je nizak.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0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 na zemljištu koja ostvaruju žene temeljem relevantnih propisa se upisuju.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72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 na zemljištu koja ostvaruju žene jednaka su onima koje ostvaruju muškarci.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95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27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Nalazi i preporuke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13457"/>
              </p:ext>
            </p:extLst>
          </p:nvPr>
        </p:nvGraphicFramePr>
        <p:xfrm>
          <a:off x="431540" y="1118765"/>
          <a:ext cx="8460468" cy="5585460"/>
        </p:xfrm>
        <a:graphic>
          <a:graphicData uri="http://schemas.openxmlformats.org/drawingml/2006/table">
            <a:tbl>
              <a:tblPr firstRow="1" firstCol="1" bandRow="1"/>
              <a:tblGrid>
                <a:gridCol w="265448">
                  <a:extLst>
                    <a:ext uri="{9D8B030D-6E8A-4147-A177-3AD203B41FA5}">
                      <a16:colId xmlns:a16="http://schemas.microsoft.com/office/drawing/2014/main" val="1411807035"/>
                    </a:ext>
                  </a:extLst>
                </a:gridCol>
                <a:gridCol w="1960323">
                  <a:extLst>
                    <a:ext uri="{9D8B030D-6E8A-4147-A177-3AD203B41FA5}">
                      <a16:colId xmlns:a16="http://schemas.microsoft.com/office/drawing/2014/main" val="388721949"/>
                    </a:ext>
                  </a:extLst>
                </a:gridCol>
                <a:gridCol w="2913879">
                  <a:extLst>
                    <a:ext uri="{9D8B030D-6E8A-4147-A177-3AD203B41FA5}">
                      <a16:colId xmlns:a16="http://schemas.microsoft.com/office/drawing/2014/main" val="2888929662"/>
                    </a:ext>
                  </a:extLst>
                </a:gridCol>
                <a:gridCol w="2057674">
                  <a:extLst>
                    <a:ext uri="{9D8B030D-6E8A-4147-A177-3AD203B41FA5}">
                      <a16:colId xmlns:a16="http://schemas.microsoft.com/office/drawing/2014/main" val="2150916068"/>
                    </a:ext>
                  </a:extLst>
                </a:gridCol>
                <a:gridCol w="1263144">
                  <a:extLst>
                    <a:ext uri="{9D8B030D-6E8A-4147-A177-3AD203B41FA5}">
                      <a16:colId xmlns:a16="http://schemas.microsoft.com/office/drawing/2014/main" val="1192002657"/>
                    </a:ext>
                  </a:extLst>
                </a:gridCol>
              </a:tblGrid>
              <a:tr h="27169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Nalaz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Preporuka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Nadležna institucija</a:t>
                      </a:r>
                      <a:endParaRPr lang="hr-H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Pokazatelj za praćenje</a:t>
                      </a:r>
                      <a:endParaRPr lang="hr-H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37431"/>
                  </a:ext>
                </a:extLst>
              </a:tr>
              <a:tr h="135850">
                <a:tc gridSpan="5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Preporuke Panela 1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328409"/>
                  </a:ext>
                </a:extLst>
              </a:tr>
              <a:tr h="108679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Prevelika segmentiranost propisa o zemljištu, postojeći propisi su pisani za knjige, obrasce i analogni oblik zapisa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Smanjiti broj zakona koji se bave zemljištem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Modernizirati propise, pogotovo provedbene na način da se prihvaća elektronički oblik podataka kao službeni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Sve institucije zemljišnog sektora (Ministarstvo pravosuđa, Državna geodetska uprava, Ministarstvo financija, Agencija za poljoprivredno zemljište, Agencija za plaćanja u poljoprivredi, ribarstvu i ruralnom razvoju, Ministarstvo graditeljstva i ..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Broj zakona koji se bave zemljištem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950629"/>
                  </a:ext>
                </a:extLst>
              </a:tr>
              <a:tr h="122264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Upis pretvorenog društvenog vlasništva je spor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Ubrzati procese i uvesti mogućnost mirenja između stranaka u postupku, posebno države i jedinica lokalne samouprave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Obvezati upravitelje javnim zemljištima na izradu dokumentacije za upis u katastar i zemljišnu knjigu i osigurati sredstva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Uvjetovati raspolaganje zemljištem/nekretninama izvodom iz Baze zemljišnih podataka 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Upravitelji državnim nekretninama: Ministarstvo pravosuđa, Državna geodetska uprava, Ministarstvo financija, Agencija za poljoprivredno zemljište, Državni ured za upravljanje državnom imovinom, jedinice lokane samouprave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Broj katastarskih čestica za koje je upisano „društveno vlasništvo“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081034"/>
                  </a:ext>
                </a:extLst>
              </a:tr>
              <a:tr h="1494347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Postoji previše zakonskih ograničenja prava vlasništva (pravnih režima) koja ponekad ne služe javnim ciljevima, a preklapanja usporavaju donošenje odluka zbog uključenosti više institucija. Upitna je opravdanost broja i površine zaštićenih područja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Ograničenja prava vlasništva svesti na razumnu mjeru i uskladiti s javnim ciljevima preispitivanjem opravdanosti svakog pravnog režima odnosno zaštićenog područja i smanjiti ograničenja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Doraditi propise i procese za upis pravnih režima u katastar i zemljišnu knjigu tako da se obvežu institucije nadležne za pojedini pravni režim na prijavu promjene u katastar/zemljišnu knjigu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Razmotriti davanje pravednih naknada za ograničenja</a:t>
                      </a:r>
                      <a:endParaRPr lang="hr-HR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Institucija nadležna za pojedini pravni režim, Ministarstvo pravosuđa, Državna geodetska uprava</a:t>
                      </a:r>
                      <a:endParaRPr lang="hr-H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Broj ograničenja pravnih režima</a:t>
                      </a:r>
                      <a:endParaRPr lang="hr-H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132" marR="6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632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5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73" y="745819"/>
            <a:ext cx="7793037" cy="720000"/>
          </a:xfrm>
        </p:spPr>
        <p:txBody>
          <a:bodyPr/>
          <a:lstStyle/>
          <a:p>
            <a:r>
              <a:rPr lang="hr-HR" sz="2800" dirty="0" smtClean="0"/>
              <a:t>M2: Prava </a:t>
            </a:r>
            <a:r>
              <a:rPr lang="hr-HR" sz="2800" dirty="0"/>
              <a:t>na šumskom i zajedničkom zemljištu i propisi o korištenju ruralnog zemljišta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92795"/>
            <a:ext cx="7920000" cy="4373023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hr-HR" sz="2400" dirty="0" smtClean="0"/>
          </a:p>
          <a:p>
            <a:pPr>
              <a:spcBef>
                <a:spcPts val="0"/>
              </a:spcBef>
            </a:pPr>
            <a:endParaRPr lang="hr-HR" sz="2400" dirty="0"/>
          </a:p>
          <a:p>
            <a:pPr>
              <a:spcBef>
                <a:spcPts val="0"/>
              </a:spcBef>
            </a:pPr>
            <a:endParaRPr lang="hr-HR" sz="2400" dirty="0" smtClean="0"/>
          </a:p>
          <a:p>
            <a:pPr>
              <a:spcBef>
                <a:spcPts val="0"/>
              </a:spcBef>
            </a:pPr>
            <a:endParaRPr lang="hr-HR" sz="2400" dirty="0" smtClean="0"/>
          </a:p>
          <a:p>
            <a:pPr>
              <a:spcBef>
                <a:spcPts val="0"/>
              </a:spcBef>
            </a:pPr>
            <a:endParaRPr lang="hr-HR" sz="2400" dirty="0"/>
          </a:p>
          <a:p>
            <a:pPr>
              <a:spcBef>
                <a:spcPts val="0"/>
              </a:spcBef>
            </a:pPr>
            <a:endParaRPr lang="hr-HR" sz="2400" dirty="0" smtClean="0"/>
          </a:p>
          <a:p>
            <a:pPr>
              <a:spcBef>
                <a:spcPts val="0"/>
              </a:spcBef>
            </a:pPr>
            <a:endParaRPr lang="hr-HR" sz="2400" dirty="0" smtClean="0"/>
          </a:p>
          <a:p>
            <a:pPr>
              <a:spcBef>
                <a:spcPts val="0"/>
              </a:spcBef>
            </a:pPr>
            <a:endParaRPr lang="hr-HR" sz="2400" dirty="0"/>
          </a:p>
          <a:p>
            <a:pPr>
              <a:spcBef>
                <a:spcPts val="0"/>
              </a:spcBef>
            </a:pPr>
            <a:endParaRPr lang="hr-HR" sz="2000" dirty="0" smtClean="0"/>
          </a:p>
          <a:p>
            <a:pPr>
              <a:spcBef>
                <a:spcPts val="0"/>
              </a:spcBef>
            </a:pPr>
            <a:endParaRPr lang="hr-HR" sz="2000" dirty="0"/>
          </a:p>
          <a:p>
            <a:pPr>
              <a:spcBef>
                <a:spcPts val="0"/>
              </a:spcBef>
            </a:pPr>
            <a:r>
              <a:rPr lang="hr-HR" sz="2000" dirty="0" smtClean="0"/>
              <a:t>zaštićeno 417 područja u različitim kategorijama (</a:t>
            </a:r>
            <a:r>
              <a:rPr lang="hr-HR" sz="1800" dirty="0" smtClean="0"/>
              <a:t>8,58% površine RH; 12,25,% kopna i 1,94% mora)</a:t>
            </a:r>
          </a:p>
          <a:p>
            <a:pPr>
              <a:spcBef>
                <a:spcPts val="0"/>
              </a:spcBef>
            </a:pPr>
            <a:r>
              <a:rPr lang="hr-HR" sz="2000" dirty="0" smtClean="0"/>
              <a:t>Šume: državne 78,4%, privatne 21.6%</a:t>
            </a:r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6</a:t>
            </a:fld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708" y="1196752"/>
            <a:ext cx="5652628" cy="397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Ocjene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910340"/>
              </p:ext>
            </p:extLst>
          </p:nvPr>
        </p:nvGraphicFramePr>
        <p:xfrm>
          <a:off x="719572" y="1196752"/>
          <a:ext cx="7560837" cy="5479796"/>
        </p:xfrm>
        <a:graphic>
          <a:graphicData uri="http://schemas.openxmlformats.org/drawingml/2006/table">
            <a:tbl>
              <a:tblPr firstRow="1" bandRow="1" bandCol="1"/>
              <a:tblGrid>
                <a:gridCol w="233642">
                  <a:extLst>
                    <a:ext uri="{9D8B030D-6E8A-4147-A177-3AD203B41FA5}">
                      <a16:colId xmlns:a16="http://schemas.microsoft.com/office/drawing/2014/main" val="4235545793"/>
                    </a:ext>
                  </a:extLst>
                </a:gridCol>
                <a:gridCol w="307579">
                  <a:extLst>
                    <a:ext uri="{9D8B030D-6E8A-4147-A177-3AD203B41FA5}">
                      <a16:colId xmlns:a16="http://schemas.microsoft.com/office/drawing/2014/main" val="3212687321"/>
                    </a:ext>
                  </a:extLst>
                </a:gridCol>
                <a:gridCol w="283180">
                  <a:extLst>
                    <a:ext uri="{9D8B030D-6E8A-4147-A177-3AD203B41FA5}">
                      <a16:colId xmlns:a16="http://schemas.microsoft.com/office/drawing/2014/main" val="1716416924"/>
                    </a:ext>
                  </a:extLst>
                </a:gridCol>
                <a:gridCol w="109427">
                  <a:extLst>
                    <a:ext uri="{9D8B030D-6E8A-4147-A177-3AD203B41FA5}">
                      <a16:colId xmlns:a16="http://schemas.microsoft.com/office/drawing/2014/main" val="3668671878"/>
                    </a:ext>
                  </a:extLst>
                </a:gridCol>
                <a:gridCol w="196673">
                  <a:extLst>
                    <a:ext uri="{9D8B030D-6E8A-4147-A177-3AD203B41FA5}">
                      <a16:colId xmlns:a16="http://schemas.microsoft.com/office/drawing/2014/main" val="2341481472"/>
                    </a:ext>
                  </a:extLst>
                </a:gridCol>
                <a:gridCol w="109427">
                  <a:extLst>
                    <a:ext uri="{9D8B030D-6E8A-4147-A177-3AD203B41FA5}">
                      <a16:colId xmlns:a16="http://schemas.microsoft.com/office/drawing/2014/main" val="3591867444"/>
                    </a:ext>
                  </a:extLst>
                </a:gridCol>
                <a:gridCol w="5123863">
                  <a:extLst>
                    <a:ext uri="{9D8B030D-6E8A-4147-A177-3AD203B41FA5}">
                      <a16:colId xmlns:a16="http://schemas.microsoft.com/office/drawing/2014/main" val="4124170280"/>
                    </a:ext>
                  </a:extLst>
                </a:gridCol>
                <a:gridCol w="361554">
                  <a:extLst>
                    <a:ext uri="{9D8B030D-6E8A-4147-A177-3AD203B41FA5}">
                      <a16:colId xmlns:a16="http://schemas.microsoft.com/office/drawing/2014/main" val="197468750"/>
                    </a:ext>
                  </a:extLst>
                </a:gridCol>
                <a:gridCol w="295010">
                  <a:extLst>
                    <a:ext uri="{9D8B030D-6E8A-4147-A177-3AD203B41FA5}">
                      <a16:colId xmlns:a16="http://schemas.microsoft.com/office/drawing/2014/main" val="808561287"/>
                    </a:ext>
                  </a:extLst>
                </a:gridCol>
                <a:gridCol w="270611">
                  <a:extLst>
                    <a:ext uri="{9D8B030D-6E8A-4147-A177-3AD203B41FA5}">
                      <a16:colId xmlns:a16="http://schemas.microsoft.com/office/drawing/2014/main" val="280215708"/>
                    </a:ext>
                  </a:extLst>
                </a:gridCol>
                <a:gridCol w="269871">
                  <a:extLst>
                    <a:ext uri="{9D8B030D-6E8A-4147-A177-3AD203B41FA5}">
                      <a16:colId xmlns:a16="http://schemas.microsoft.com/office/drawing/2014/main" val="15802006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Ocjena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98838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Panel-LGI-Mjerilo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31781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PANEL 2: Prava na šumskom i zajedničkom zemljištu i propisi o korištenju ruralnog zemljišta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26115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LGI 1: Prava na šumskim i zajedničkim zemljištima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077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Šumska i zajednička zemljišta su jasno definirana zakonom te je jasno propisana odgovornost za njihovo korištenje.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720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Ruralna zajednička prava su formalno propisana i mogu se provoditi.</a:t>
                      </a:r>
                      <a:endParaRPr lang="hr-H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320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Prava na ključne prirodne resurse na zemljištu (uključujući i ribarstvo) su propisana i zaštićena u praksi.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98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Različita prava na zajedničkom zemljištu i prava na prirodnim resursima sa tog zemljišta mogu zakonski koegzistirati.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820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Različita prava na čestici zemljišta i prava na njene resurse (npr. stabla) mogu zakonski koegzistirati.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482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Različita prava na zemljištu i prava na rudarenje ili druge resurse koji se nalaze ispod zemljine površine na istoj čestici zemljišta, mogu zakonski koegzistirati.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094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Postoje mogućnosti za upis i prikaz zajedničkih prava na katastarskom planu.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364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Omeđivanje granica komunalnog zemljišta.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182287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i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LGI 2: Učinkovitost i pravednost propisa o korištenju ruralnog zemljišta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34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Ograničenja u pogledu korištenja ruralnog zemljišta su opravdana i provode se.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65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Ograničenja u pogledu mogućnosti kupoprodaje ruralnog zemljišta učinkovito služe ciljevima javne politike.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74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Planovi uređenja ruralnog zemljišta se izrađuju/mijenjaju u javnom postupku, a nastali troškovi se dijele.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Ruralna zemljišta čija se namjena promijenila, brzo se privode svrsi.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524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Novo zoniranje ruralnog zemljišta provodi se u javnom postupku koji štiti postojeća prava.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150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Planovi gospodarenja zaštićenog ruralnog zemljišta (šume, pašnjaci, močvare, nacionalni parkovi, itd.) odgovaraju stvarnom korištenju.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646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4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Nalazi i preporuke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0000"/>
            <a:ext cx="8208440" cy="4860000"/>
          </a:xfrm>
        </p:spPr>
        <p:txBody>
          <a:bodyPr/>
          <a:lstStyle/>
          <a:p>
            <a:r>
              <a:rPr lang="hr-HR" sz="2400" dirty="0" smtClean="0"/>
              <a:t>Neažurnost katastra/zemljišne knjige </a:t>
            </a:r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8</a:t>
            </a:fld>
            <a:endParaRPr lang="hr-HR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527361"/>
              </p:ext>
            </p:extLst>
          </p:nvPr>
        </p:nvGraphicFramePr>
        <p:xfrm>
          <a:off x="503548" y="1880828"/>
          <a:ext cx="8208963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257557">
                  <a:extLst>
                    <a:ext uri="{9D8B030D-6E8A-4147-A177-3AD203B41FA5}">
                      <a16:colId xmlns:a16="http://schemas.microsoft.com/office/drawing/2014/main" val="492998654"/>
                    </a:ext>
                  </a:extLst>
                </a:gridCol>
                <a:gridCol w="1902048">
                  <a:extLst>
                    <a:ext uri="{9D8B030D-6E8A-4147-A177-3AD203B41FA5}">
                      <a16:colId xmlns:a16="http://schemas.microsoft.com/office/drawing/2014/main" val="3793537145"/>
                    </a:ext>
                  </a:extLst>
                </a:gridCol>
                <a:gridCol w="2827258">
                  <a:extLst>
                    <a:ext uri="{9D8B030D-6E8A-4147-A177-3AD203B41FA5}">
                      <a16:colId xmlns:a16="http://schemas.microsoft.com/office/drawing/2014/main" val="2789552118"/>
                    </a:ext>
                  </a:extLst>
                </a:gridCol>
                <a:gridCol w="1996505">
                  <a:extLst>
                    <a:ext uri="{9D8B030D-6E8A-4147-A177-3AD203B41FA5}">
                      <a16:colId xmlns:a16="http://schemas.microsoft.com/office/drawing/2014/main" val="2837190420"/>
                    </a:ext>
                  </a:extLst>
                </a:gridCol>
                <a:gridCol w="1225595">
                  <a:extLst>
                    <a:ext uri="{9D8B030D-6E8A-4147-A177-3AD203B41FA5}">
                      <a16:colId xmlns:a16="http://schemas.microsoft.com/office/drawing/2014/main" val="789709381"/>
                    </a:ext>
                  </a:extLst>
                </a:gridCol>
              </a:tblGrid>
              <a:tr h="28161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Nalaz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Preporuka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Nadležna institucija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Pokazatelj za praćenje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570859"/>
                  </a:ext>
                </a:extLst>
              </a:tr>
              <a:tr h="140806">
                <a:tc gridSpan="5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Preporuke Panela 2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42834"/>
                  </a:ext>
                </a:extLst>
              </a:tr>
              <a:tr h="56322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Poteškoće pri identificiranju vrste zemljišta u propisima i praksi, preklapanja poljoprivrednog i šumskog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Uskladiti propise te primjenu u praksi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Standardizirati tipove upotrebe,  korištenja i namjene nekretnina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Krovna institucija nadležna za uređenje zemljišta, Ministarstvo pravosuđa, Državna geodetska uprava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Izrađen zajednički pojmovnik i tipologija zemljišta za sve sektore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546742"/>
                  </a:ext>
                </a:extLst>
              </a:tr>
              <a:tr h="28161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Prereguliranost prekršaja koji se u praksi ne sankcioniraju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Revizija prekršajnih odgovornosti i inspekcijskog nadzora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Ministarstvo pravosuđa i nadležna ministarstva 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Broj prekršaja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647310"/>
                  </a:ext>
                </a:extLst>
              </a:tr>
              <a:tr h="56322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 postoji nacionalna strategija ruralnog razvoja, zajednička za poljoprivredu i šumarstvo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Donijeti strategiju ruralnog razvoja</a:t>
                      </a:r>
                      <a:endParaRPr lang="hr-H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Krovna institucija nadležna za uređenje zemljišta, Ministarstvo ruralnog razvoja i  Ministarstvo poljoprivrede</a:t>
                      </a:r>
                      <a:endParaRPr lang="hr-HR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Donesena strategija</a:t>
                      </a:r>
                      <a:endParaRPr lang="hr-HR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58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6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Zakonodavstvo uglavnom (previše) uređeno</a:t>
            </a:r>
          </a:p>
          <a:p>
            <a:r>
              <a:rPr lang="hr-HR" dirty="0" smtClean="0"/>
              <a:t>Primjena u praksi spora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DA9EA-F2D3-4BDE-9CAD-C51FE5E27CE2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66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1069</Words>
  <Application>Microsoft Office PowerPoint</Application>
  <PresentationFormat>On-screen Show (4:3)</PresentationFormat>
  <Paragraphs>334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Bookman Old Style</vt:lpstr>
      <vt:lpstr>Calibri</vt:lpstr>
      <vt:lpstr>Gill Sans MT</vt:lpstr>
      <vt:lpstr>Tahoma</vt:lpstr>
      <vt:lpstr>Times New Roman</vt:lpstr>
      <vt:lpstr>Wingdings</vt:lpstr>
      <vt:lpstr>Blends</vt:lpstr>
      <vt:lpstr>Ocjena okružja uređenja zemljišta (LGAF)    Tema 1: Zakonodavni okvir</vt:lpstr>
      <vt:lpstr>Uvod</vt:lpstr>
      <vt:lpstr>M1: Priznavanje prava na zemljištu</vt:lpstr>
      <vt:lpstr>Ocjene</vt:lpstr>
      <vt:lpstr>Nalazi i preporuke</vt:lpstr>
      <vt:lpstr>M2: Prava na šumskom i zajedničkom zemljištu i propisi o korištenju ruralnog zemljišta</vt:lpstr>
      <vt:lpstr>Ocjene</vt:lpstr>
      <vt:lpstr>Nalazi i preporuke</vt:lpstr>
      <vt:lpstr>Zaključno</vt:lpstr>
    </vt:vector>
  </TitlesOfParts>
  <Company>Sveučilište u Zagrebu Geodetski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LGAF</dc:title>
  <dc:subject>predavanja</dc:subject>
  <dc:creator>Miodrag Roić</dc:creator>
  <cp:lastModifiedBy>Miodrag Roić</cp:lastModifiedBy>
  <cp:revision>203</cp:revision>
  <cp:lastPrinted>2016-04-11T12:14:40Z</cp:lastPrinted>
  <dcterms:created xsi:type="dcterms:W3CDTF">1601-01-01T00:00:00Z</dcterms:created>
  <dcterms:modified xsi:type="dcterms:W3CDTF">2016-04-19T12:16:55Z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