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319" r:id="rId4"/>
    <p:sldId id="297" r:id="rId5"/>
    <p:sldId id="324" r:id="rId6"/>
    <p:sldId id="314" r:id="rId7"/>
    <p:sldId id="317" r:id="rId8"/>
    <p:sldId id="315" r:id="rId9"/>
    <p:sldId id="325" r:id="rId10"/>
    <p:sldId id="316" r:id="rId11"/>
    <p:sldId id="318" r:id="rId12"/>
  </p:sldIdLst>
  <p:sldSz cx="9144000" cy="6858000" type="screen4x3"/>
  <p:notesSz cx="6797675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1657" autoAdjust="0"/>
  </p:normalViewPr>
  <p:slideViewPr>
    <p:cSldViewPr>
      <p:cViewPr varScale="1">
        <p:scale>
          <a:sx n="115" d="100"/>
          <a:sy n="115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3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38" y="-1104"/>
      </p:cViewPr>
      <p:guideLst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832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27" y="1"/>
            <a:ext cx="2946246" cy="49832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E2BCE8A7-9BA3-464C-9FF9-C9C9D3BEBC15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4B1DDC8F-DFF3-4EF1-B76A-071E5D24F4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697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2" y="0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9" y="4715155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2" y="9428583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FAA7E6C-7625-4FCC-8AFB-6610EFA13CC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708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59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7358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27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 userDrawn="1"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203" name="Rectangle 11"/>
          <p:cNvSpPr>
            <a:spLocks noChangeArrowheads="1"/>
          </p:cNvSpPr>
          <p:nvPr userDrawn="1"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C0CDF9-D68C-42E3-B2E4-E55704AED560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8209" name="Rectangle 17"/>
          <p:cNvSpPr>
            <a:spLocks noChangeArrowheads="1"/>
          </p:cNvSpPr>
          <p:nvPr userDrawn="1"/>
        </p:nvSpPr>
        <p:spPr bwMode="ltGray">
          <a:xfrm>
            <a:off x="647700" y="2817813"/>
            <a:ext cx="344488" cy="3587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8210" name="Rectangle 18"/>
          <p:cNvSpPr>
            <a:spLocks noChangeArrowheads="1"/>
          </p:cNvSpPr>
          <p:nvPr userDrawn="1"/>
        </p:nvSpPr>
        <p:spPr bwMode="ltGray">
          <a:xfrm>
            <a:off x="287338" y="2457450"/>
            <a:ext cx="360362" cy="3603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A34FD-6F44-4E24-9CD2-4DFB9BA63F8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136AC-D6FA-4C9E-B8D4-5D7FA214A47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08000"/>
            <a:ext cx="7793037" cy="720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dirty="0" smtClean="0"/>
              <a:t>09. 04. 1912.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DA9EA-F2D3-4BDE-9CAD-C51FE5E27CE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7A6F-179D-4C60-8754-B3502069EB7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2A510-28A9-4BB1-91D4-F598722E6B9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530C1-3762-4ACF-9239-101F2F135DE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F829F-FEB8-4A61-83AF-C97CD05EE63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2799-3767-4966-911F-46CC8A79864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5678-A3C7-4EE4-89C4-DF24834D380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498599" y="154149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179512" y="944724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08000"/>
            <a:ext cx="7793037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</a:t>
            </a:r>
            <a:r>
              <a:rPr lang="hr-HR" dirty="0" err="1" smtClean="0"/>
              <a:t>Master</a:t>
            </a:r>
            <a:r>
              <a:rPr lang="hr-HR" dirty="0" smtClean="0"/>
              <a:t>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000" y="1260000"/>
            <a:ext cx="792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</a:t>
            </a:r>
            <a:r>
              <a:rPr lang="hr-HR" dirty="0" err="1" smtClean="0"/>
              <a:t>Master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styles</a:t>
            </a:r>
            <a:endParaRPr lang="hr-HR" dirty="0" smtClean="0"/>
          </a:p>
          <a:p>
            <a:pPr lvl="1"/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2"/>
            <a:r>
              <a:rPr lang="hr-HR" dirty="0" smtClean="0"/>
              <a:t>Third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3"/>
            <a:r>
              <a:rPr lang="hr-HR" dirty="0" err="1" smtClean="0"/>
              <a:t>Fourth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4"/>
            <a:r>
              <a:rPr lang="hr-HR" dirty="0" smtClean="0"/>
              <a:t>Fifth </a:t>
            </a:r>
            <a:r>
              <a:rPr lang="hr-HR" dirty="0" err="1" smtClean="0"/>
              <a:t>level</a:t>
            </a:r>
            <a:endParaRPr lang="hr-HR" dirty="0" smtClean="0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61D879-2BA2-46DE-A533-E969667A7079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7182" name="Rectangle 14"/>
          <p:cNvSpPr>
            <a:spLocks noChangeArrowheads="1"/>
          </p:cNvSpPr>
          <p:nvPr userDrawn="1"/>
        </p:nvSpPr>
        <p:spPr bwMode="ltGray">
          <a:xfrm>
            <a:off x="528762" y="504987"/>
            <a:ext cx="344487" cy="3587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168399" y="144624"/>
            <a:ext cx="360363" cy="3603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612" y="2852936"/>
            <a:ext cx="7772400" cy="1462088"/>
          </a:xfrm>
        </p:spPr>
        <p:txBody>
          <a:bodyPr/>
          <a:lstStyle/>
          <a:p>
            <a:r>
              <a:rPr lang="hr-HR" dirty="0"/>
              <a:t>Ocjena okružja uređenja </a:t>
            </a:r>
            <a:r>
              <a:rPr lang="hr-HR" dirty="0" smtClean="0"/>
              <a:t>zemljišta (LGAF)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prijedlozi politika</a:t>
            </a:r>
            <a:endParaRPr lang="hr-H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7644" y="4869160"/>
            <a:ext cx="6400800" cy="1752600"/>
          </a:xfrm>
        </p:spPr>
        <p:txBody>
          <a:bodyPr/>
          <a:lstStyle/>
          <a:p>
            <a:r>
              <a:rPr lang="hr-HR" dirty="0" smtClean="0"/>
              <a:t>Miodrag Roić</a:t>
            </a:r>
            <a:br>
              <a:rPr lang="hr-HR" dirty="0" smtClean="0"/>
            </a:br>
            <a:r>
              <a:rPr lang="hr-HR" sz="1400" dirty="0" smtClean="0"/>
              <a:t>nacionalni koordinator</a:t>
            </a:r>
          </a:p>
          <a:p>
            <a:endParaRPr lang="hr-HR" dirty="0"/>
          </a:p>
          <a:p>
            <a:r>
              <a:rPr lang="hr-HR" sz="1800" dirty="0" smtClean="0"/>
              <a:t>Zagreb, 22. 4. 2016.</a:t>
            </a:r>
            <a:endParaRPr lang="hr-HR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17" y="594710"/>
            <a:ext cx="7587208" cy="588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Gospodarenje zemljišnim resursima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0000"/>
            <a:ext cx="8208440" cy="4860000"/>
          </a:xfrm>
        </p:spPr>
        <p:txBody>
          <a:bodyPr/>
          <a:lstStyle/>
          <a:p>
            <a:r>
              <a:rPr lang="hr-HR" sz="2400" dirty="0"/>
              <a:t>Preispitati davanja za nekretnine i uvesti </a:t>
            </a:r>
            <a:r>
              <a:rPr lang="hr-HR" sz="2400" dirty="0" smtClean="0"/>
              <a:t>jedinstveni porez </a:t>
            </a:r>
            <a:r>
              <a:rPr lang="hr-HR" sz="2400" dirty="0"/>
              <a:t>na sve </a:t>
            </a:r>
            <a:r>
              <a:rPr lang="hr-HR" sz="2400" dirty="0" smtClean="0"/>
              <a:t>nekretnine podržan pravednim sustavom procjene </a:t>
            </a:r>
            <a:endParaRPr lang="hr-HR" sz="2400" dirty="0"/>
          </a:p>
          <a:p>
            <a:r>
              <a:rPr lang="hr-HR" sz="2400" dirty="0" err="1" smtClean="0"/>
              <a:t>Okrupniti</a:t>
            </a:r>
            <a:r>
              <a:rPr lang="hr-HR" sz="2400" dirty="0" smtClean="0"/>
              <a:t> poljoprivredna i šumska zemljišta</a:t>
            </a:r>
            <a:endParaRPr lang="hr-HR" sz="2400" dirty="0"/>
          </a:p>
          <a:p>
            <a:r>
              <a:rPr lang="hr-HR" sz="2400" dirty="0" smtClean="0"/>
              <a:t>Pojednostaviti </a:t>
            </a:r>
            <a:r>
              <a:rPr lang="hr-HR" sz="2400" dirty="0"/>
              <a:t>procedure za aktiviranje korištenja zemljišta, uvesti poticajne mjere</a:t>
            </a:r>
          </a:p>
          <a:p>
            <a:r>
              <a:rPr lang="hr-HR" sz="2400" dirty="0" smtClean="0"/>
              <a:t>Preispitati </a:t>
            </a:r>
            <a:r>
              <a:rPr lang="hr-HR" sz="2400" dirty="0"/>
              <a:t>opravdanost ograničenja vlasništva pravnim režimima te zaštićenim područjima, omogućiti učinkovitije gospodarenje u slučajevima preklapanja</a:t>
            </a:r>
          </a:p>
          <a:p>
            <a:r>
              <a:rPr lang="hr-HR" sz="2400" dirty="0" smtClean="0"/>
              <a:t>Razviti </a:t>
            </a:r>
            <a:r>
              <a:rPr lang="hr-HR" sz="2400" dirty="0"/>
              <a:t>sustav praćenja naplate korištenja javnih  zemljišta i pojačati sankcioniranje nepoštivanja ugovornih obveza </a:t>
            </a:r>
          </a:p>
          <a:p>
            <a:r>
              <a:rPr lang="hr-HR" sz="2400" dirty="0" smtClean="0"/>
              <a:t>Preispitati </a:t>
            </a:r>
            <a:r>
              <a:rPr lang="hr-HR" sz="2400" dirty="0"/>
              <a:t>učinkovitost prekršajnih sankcija i inspekcijskih nadzora</a:t>
            </a:r>
            <a:r>
              <a:rPr lang="hr-HR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4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Prijedlozi za raspravu i provedbu</a:t>
            </a:r>
          </a:p>
          <a:p>
            <a:r>
              <a:rPr lang="hr-HR" dirty="0" smtClean="0"/>
              <a:t>Praćenje </a:t>
            </a:r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66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LGAF dijagnostički alat</a:t>
            </a:r>
          </a:p>
          <a:p>
            <a:pPr lvl="1"/>
            <a:r>
              <a:rPr lang="hr-HR" dirty="0" smtClean="0"/>
              <a:t>Zakonodavni okvir</a:t>
            </a:r>
          </a:p>
          <a:p>
            <a:pPr lvl="1"/>
            <a:r>
              <a:rPr lang="hr-HR" dirty="0" smtClean="0"/>
              <a:t>Politike (</a:t>
            </a:r>
            <a:r>
              <a:rPr lang="hr-HR" dirty="0" err="1" smtClean="0"/>
              <a:t>policy</a:t>
            </a:r>
            <a:r>
              <a:rPr lang="hr-HR" dirty="0" smtClean="0"/>
              <a:t> ≠ </a:t>
            </a:r>
            <a:r>
              <a:rPr lang="hr-HR" dirty="0" err="1" smtClean="0"/>
              <a:t>politics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Praksa</a:t>
            </a:r>
          </a:p>
          <a:p>
            <a:endParaRPr lang="hr-HR" dirty="0" smtClean="0"/>
          </a:p>
          <a:p>
            <a:r>
              <a:rPr lang="hr-HR" dirty="0" smtClean="0"/>
              <a:t>1996. Zakon o …</a:t>
            </a:r>
          </a:p>
          <a:p>
            <a:endParaRPr lang="hr-HR" dirty="0" smtClean="0"/>
          </a:p>
          <a:p>
            <a:r>
              <a:rPr lang="hr-HR" dirty="0" smtClean="0"/>
              <a:t>Preporuke</a:t>
            </a:r>
          </a:p>
          <a:p>
            <a:pPr lvl="1"/>
            <a:r>
              <a:rPr lang="hr-HR" dirty="0" smtClean="0"/>
              <a:t>Po modulima -&gt; po prioritetima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6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zemljišta i interesa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3</a:t>
            </a:fld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1" y="1052736"/>
            <a:ext cx="3265305" cy="24482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00" y="3392996"/>
            <a:ext cx="3620418" cy="24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Institucije zemljišnog sektora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05819"/>
            <a:ext cx="7920000" cy="486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sz="2000" b="1" dirty="0"/>
              <a:t>Ministarstvo pravosuđa</a:t>
            </a:r>
          </a:p>
          <a:p>
            <a:pPr>
              <a:spcBef>
                <a:spcPts val="0"/>
              </a:spcBef>
            </a:pPr>
            <a:r>
              <a:rPr lang="hr-HR" sz="2000" b="1" dirty="0" smtClean="0"/>
              <a:t>Državna </a:t>
            </a:r>
            <a:r>
              <a:rPr lang="hr-HR" sz="2000" b="1" dirty="0"/>
              <a:t>geodetska uprava</a:t>
            </a:r>
          </a:p>
          <a:p>
            <a:pPr>
              <a:spcBef>
                <a:spcPts val="0"/>
              </a:spcBef>
            </a:pPr>
            <a:r>
              <a:rPr lang="hr-HR" sz="2000" b="1" dirty="0" smtClean="0"/>
              <a:t>Porezna uprava </a:t>
            </a:r>
          </a:p>
          <a:p>
            <a:pPr>
              <a:spcBef>
                <a:spcPts val="0"/>
              </a:spcBef>
            </a:pPr>
            <a:r>
              <a:rPr lang="hr-HR" sz="2000" b="1" dirty="0" smtClean="0"/>
              <a:t>Agencija za poljoprivredno zemljište</a:t>
            </a:r>
          </a:p>
          <a:p>
            <a:pPr>
              <a:spcBef>
                <a:spcPts val="0"/>
              </a:spcBef>
            </a:pPr>
            <a:r>
              <a:rPr lang="hr-HR" sz="2000" b="1" dirty="0" smtClean="0"/>
              <a:t>Agencija za plaćanja u poljoprivredi, ribarstvu i ruralnom razvoju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Upravni sud u Zagrebu, Splitu, Rijeci i Osijeku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Državni ured za upravljanje državnom imovinom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Ministarstvo </a:t>
            </a:r>
            <a:r>
              <a:rPr lang="hr-HR" sz="2000" dirty="0"/>
              <a:t>graditeljstva i prostornoga uređenja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Ministarstvo </a:t>
            </a:r>
            <a:r>
              <a:rPr lang="hr-HR" sz="2000" dirty="0"/>
              <a:t>uprave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Ministarstvo </a:t>
            </a:r>
            <a:r>
              <a:rPr lang="hr-HR" sz="2000" dirty="0"/>
              <a:t>poljoprivrede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Hrvatski zavod za prostorni razvoj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Ministarstvo zaštite okoliša i prirode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Agencija za zaštitu okoliša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Ministarstvo kulture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Ministarstvo pomorstva, prometa i infrastrukture</a:t>
            </a:r>
          </a:p>
          <a:p>
            <a:pPr>
              <a:spcBef>
                <a:spcPts val="0"/>
              </a:spcBef>
            </a:pPr>
            <a:r>
              <a:rPr lang="hr-HR" sz="2000" dirty="0"/>
              <a:t>Ministarstvo regionalnoga razvoja i fondova Europske </a:t>
            </a:r>
            <a:r>
              <a:rPr lang="hr-HR" sz="2000" dirty="0" smtClean="0"/>
              <a:t>unije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…</a:t>
            </a:r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74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ažurirati stanje upisa zemljišta i interesa u registrima (katastar/zemljišna knjiga …)</a:t>
            </a:r>
          </a:p>
          <a:p>
            <a:pPr marL="514350" indent="-514350">
              <a:buFont typeface="+mj-lt"/>
              <a:buAutoNum type="alphaLcPeriod"/>
            </a:pPr>
            <a:r>
              <a:rPr lang="hr-HR" dirty="0"/>
              <a:t>spojiti institucije </a:t>
            </a:r>
            <a:r>
              <a:rPr lang="hr-HR" dirty="0" smtClean="0"/>
              <a:t>i doraditi propise</a:t>
            </a:r>
          </a:p>
          <a:p>
            <a:pPr marL="514350" indent="-514350">
              <a:buFont typeface="+mj-lt"/>
              <a:buAutoNum type="alphaLcPeriod"/>
            </a:pPr>
            <a:r>
              <a:rPr lang="hr-HR" dirty="0"/>
              <a:t>osigurati praćenje stanja u prostoru za sve sektore </a:t>
            </a:r>
          </a:p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izraditi </a:t>
            </a:r>
            <a:r>
              <a:rPr lang="hr-HR" dirty="0"/>
              <a:t>cjelovitu strategiju zemljišnog </a:t>
            </a:r>
            <a:r>
              <a:rPr lang="hr-HR" dirty="0" smtClean="0"/>
              <a:t>sektora</a:t>
            </a:r>
          </a:p>
          <a:p>
            <a:pPr marL="514350" indent="-514350">
              <a:buFont typeface="+mj-lt"/>
              <a:buAutoNum type="alphaLcPeriod"/>
            </a:pPr>
            <a:r>
              <a:rPr lang="hr-HR" dirty="0" smtClean="0"/>
              <a:t>unaprijediti gospodarenje zemljišnim resursima stavljanjem u funkciju</a:t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01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/>
              <a:t>Upis zemljišta i interesa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0000"/>
            <a:ext cx="8208440" cy="4860000"/>
          </a:xfrm>
        </p:spPr>
        <p:txBody>
          <a:bodyPr/>
          <a:lstStyle/>
          <a:p>
            <a:r>
              <a:rPr lang="hr-HR" sz="2400" dirty="0" smtClean="0"/>
              <a:t>Uskladiti stanje </a:t>
            </a:r>
            <a:r>
              <a:rPr lang="hr-HR" sz="2400" dirty="0"/>
              <a:t>podataka u katastru/zemljišnoj knjizi sa stanjem u </a:t>
            </a:r>
            <a:r>
              <a:rPr lang="hr-HR" sz="2400" dirty="0" smtClean="0"/>
              <a:t>naravi, uvesti obvezu upisa u ZK, omogućiti pojedinačno prevođenje/preoblikovanje </a:t>
            </a:r>
          </a:p>
          <a:p>
            <a:r>
              <a:rPr lang="hr-HR" sz="2400" dirty="0" smtClean="0"/>
              <a:t>Upisati </a:t>
            </a:r>
            <a:r>
              <a:rPr lang="hr-HR" sz="2400" dirty="0"/>
              <a:t>pomorsko dobro i druge pravne </a:t>
            </a:r>
            <a:r>
              <a:rPr lang="hr-HR" sz="2400" dirty="0" smtClean="0"/>
              <a:t>režime, posebne dijelove nekretnina te javnu komunalnu infrastrukturu</a:t>
            </a:r>
            <a:endParaRPr lang="hr-HR" sz="2400" dirty="0"/>
          </a:p>
          <a:p>
            <a:r>
              <a:rPr lang="hr-HR" sz="2400" dirty="0" smtClean="0"/>
              <a:t>Dovršiti </a:t>
            </a:r>
            <a:r>
              <a:rPr lang="hr-HR" sz="2400" dirty="0"/>
              <a:t>upis prava proisteklih iz „društvenog vlasništva</a:t>
            </a:r>
            <a:r>
              <a:rPr lang="hr-HR" sz="2400" dirty="0" smtClean="0"/>
              <a:t>“, prestati s odgađanjem povjerenja u zemljišne knjige</a:t>
            </a:r>
            <a:endParaRPr lang="hr-HR" sz="2400" dirty="0"/>
          </a:p>
          <a:p>
            <a:r>
              <a:rPr lang="hr-HR" sz="2400" dirty="0"/>
              <a:t>Razviti sustav masovnog vrednovanja nekretnina</a:t>
            </a:r>
          </a:p>
          <a:p>
            <a:r>
              <a:rPr lang="hr-HR" sz="2400" dirty="0"/>
              <a:t>Restrukturirati razne registre o zemljištu i ukinuti redundantne. Nadograđivati </a:t>
            </a:r>
            <a:r>
              <a:rPr lang="hr-HR" sz="2400" dirty="0" smtClean="0"/>
              <a:t>ZIS i omogućiti dijeljenje podataka s drugim informacijskim sustavima.</a:t>
            </a:r>
            <a:endParaRPr lang="hr-HR" sz="2400" dirty="0"/>
          </a:p>
          <a:p>
            <a:r>
              <a:rPr lang="hr-HR" sz="2400" dirty="0" smtClean="0"/>
              <a:t>Uskladiti </a:t>
            </a:r>
            <a:r>
              <a:rPr lang="hr-HR" sz="2400" dirty="0"/>
              <a:t>hijerarhiju prostornih jedinica (tehničkih i normativnih</a:t>
            </a:r>
            <a:r>
              <a:rPr lang="hr-HR" sz="2400" dirty="0" smtClean="0"/>
              <a:t>)</a:t>
            </a:r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75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Propisi i institucije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0000"/>
            <a:ext cx="8208440" cy="4860000"/>
          </a:xfrm>
        </p:spPr>
        <p:txBody>
          <a:bodyPr/>
          <a:lstStyle/>
          <a:p>
            <a:r>
              <a:rPr lang="hr-HR" sz="2400" dirty="0" smtClean="0"/>
              <a:t>Unaprijediti </a:t>
            </a:r>
            <a:r>
              <a:rPr lang="hr-HR" sz="2400" dirty="0"/>
              <a:t>zakonski okvir u uvažavanju modernih tehnologija </a:t>
            </a:r>
            <a:r>
              <a:rPr lang="hr-HR" sz="2400" dirty="0" smtClean="0"/>
              <a:t>poštujući stručne procese te </a:t>
            </a:r>
            <a:r>
              <a:rPr lang="hr-HR" sz="2400" dirty="0"/>
              <a:t>ukloniti preveliku segmentiranost propisa i </a:t>
            </a:r>
            <a:r>
              <a:rPr lang="hr-HR" sz="2400" dirty="0" err="1"/>
              <a:t>prenormiranost</a:t>
            </a:r>
            <a:endParaRPr lang="hr-HR" sz="2400" dirty="0"/>
          </a:p>
          <a:p>
            <a:r>
              <a:rPr lang="hr-HR" sz="2400" dirty="0" smtClean="0"/>
              <a:t>Ujediniti </a:t>
            </a:r>
            <a:r>
              <a:rPr lang="hr-HR" sz="2400" dirty="0"/>
              <a:t>vođenje ključnih podataka o zemljištu (katastar i </a:t>
            </a:r>
            <a:r>
              <a:rPr lang="hr-HR" sz="2400"/>
              <a:t>zemljišnu </a:t>
            </a:r>
            <a:r>
              <a:rPr lang="hr-HR" sz="2400" smtClean="0"/>
              <a:t>knjigu …) </a:t>
            </a:r>
            <a:r>
              <a:rPr lang="hr-HR" sz="2400" dirty="0"/>
              <a:t>i stvoriti učinkovitiju upravljačku strukturu te usmjeriti prema samofinanciranju</a:t>
            </a:r>
          </a:p>
          <a:p>
            <a:r>
              <a:rPr lang="hr-HR" sz="2400" dirty="0" smtClean="0"/>
              <a:t>Smanjiti </a:t>
            </a:r>
            <a:r>
              <a:rPr lang="hr-HR" sz="2400" dirty="0"/>
              <a:t>broj institucija koje izdaju suglasnosti za zemljišta</a:t>
            </a:r>
          </a:p>
          <a:p>
            <a:r>
              <a:rPr lang="hr-HR" sz="2400" dirty="0" smtClean="0"/>
              <a:t>Osigurati </a:t>
            </a:r>
            <a:r>
              <a:rPr lang="hr-HR" sz="2400" dirty="0"/>
              <a:t>bolju suradnju između administracije i struka te nadležnim institucijama</a:t>
            </a:r>
          </a:p>
          <a:p>
            <a:r>
              <a:rPr lang="hr-HR" sz="2400" dirty="0" smtClean="0"/>
              <a:t>Osigurati </a:t>
            </a:r>
            <a:r>
              <a:rPr lang="hr-HR" sz="2400" dirty="0"/>
              <a:t>ravnomjerni raspored obrazovanih kvalitetnih kadrova u cijeloj Republici Hrvatskoj te omogućiti usavršavanje.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Praćenje stanja u prostoru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0000"/>
            <a:ext cx="8208440" cy="4860000"/>
          </a:xfrm>
        </p:spPr>
        <p:txBody>
          <a:bodyPr/>
          <a:lstStyle/>
          <a:p>
            <a:r>
              <a:rPr lang="hr-HR" sz="2400" dirty="0" smtClean="0"/>
              <a:t>Unaprijediti </a:t>
            </a:r>
            <a:r>
              <a:rPr lang="hr-HR" sz="2400" dirty="0"/>
              <a:t>sustav praćenja stanja u prostoru, standardizirati </a:t>
            </a:r>
            <a:r>
              <a:rPr lang="hr-HR" sz="2400" dirty="0" smtClean="0"/>
              <a:t>terminologiju, metodologiju i </a:t>
            </a:r>
            <a:r>
              <a:rPr lang="hr-HR" sz="2400" dirty="0"/>
              <a:t>prikupljanje podataka te razmjenu i izvještavanje između sektora</a:t>
            </a:r>
          </a:p>
          <a:p>
            <a:r>
              <a:rPr lang="hr-HR" sz="2400" dirty="0"/>
              <a:t>Standardizirati vrste zemljišta i pojednostaviti identifikaciju vrsta u propisima i praksi</a:t>
            </a:r>
          </a:p>
          <a:p>
            <a:r>
              <a:rPr lang="hr-HR" sz="2400" dirty="0" smtClean="0"/>
              <a:t>Javno </a:t>
            </a:r>
            <a:r>
              <a:rPr lang="hr-HR" sz="2400" dirty="0"/>
              <a:t>objavljivati podatke o stanjima (izvlaštenja, vrijednosne liste, koncesije i zakupi javnih zemljišta …)</a:t>
            </a:r>
          </a:p>
          <a:p>
            <a:r>
              <a:rPr lang="hr-HR" sz="2400" dirty="0" smtClean="0"/>
              <a:t>Potaknuti </a:t>
            </a:r>
            <a:r>
              <a:rPr lang="hr-HR" sz="2400" dirty="0"/>
              <a:t>razmjenu podataka između institucija i servisa. </a:t>
            </a:r>
            <a:endParaRPr lang="hr-HR" sz="2400" dirty="0" smtClean="0"/>
          </a:p>
          <a:p>
            <a:r>
              <a:rPr lang="hr-HR" sz="2400" dirty="0" smtClean="0"/>
              <a:t>Ubrzati prilagodbu </a:t>
            </a:r>
            <a:r>
              <a:rPr lang="hr-HR" sz="2400" dirty="0"/>
              <a:t>elektroničkom poslovanju </a:t>
            </a:r>
            <a:endParaRPr lang="hr-HR" sz="2400" dirty="0" smtClean="0"/>
          </a:p>
          <a:p>
            <a:endParaRPr lang="hr-HR" sz="2400" dirty="0" smtClean="0"/>
          </a:p>
          <a:p>
            <a:pPr marL="0" indent="0" algn="ctr">
              <a:buNone/>
            </a:pPr>
            <a:r>
              <a:rPr lang="hr-HR" sz="2400" i="1" dirty="0" smtClean="0"/>
              <a:t>Podaci su infrastruktura</a:t>
            </a:r>
            <a:endParaRPr lang="hr-HR" sz="2400" i="1" dirty="0"/>
          </a:p>
          <a:p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0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Strategije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Izraditi </a:t>
            </a:r>
            <a:r>
              <a:rPr lang="hr-HR" sz="2400" dirty="0"/>
              <a:t>cjelovitu strategiju uređenja zemljišta koja će obuhvatiti sve sektore</a:t>
            </a:r>
          </a:p>
          <a:p>
            <a:r>
              <a:rPr lang="hr-HR" sz="2400" dirty="0" smtClean="0"/>
              <a:t>Izraditi </a:t>
            </a:r>
            <a:r>
              <a:rPr lang="hr-HR" sz="2400" dirty="0"/>
              <a:t>sektorske strategije utemeljene na cjelovitoj strategiji</a:t>
            </a:r>
          </a:p>
          <a:p>
            <a:r>
              <a:rPr lang="hr-HR" sz="2400" dirty="0" smtClean="0"/>
              <a:t>Definirati </a:t>
            </a:r>
            <a:r>
              <a:rPr lang="hr-HR" sz="2400" dirty="0"/>
              <a:t>zemljišnu i stambenu politiku</a:t>
            </a:r>
          </a:p>
          <a:p>
            <a:r>
              <a:rPr lang="hr-HR" sz="2400" dirty="0" smtClean="0"/>
              <a:t>Utemeljiti </a:t>
            </a:r>
            <a:r>
              <a:rPr lang="hr-HR" sz="2400" dirty="0"/>
              <a:t>prostorno planiranje, kopna i mora, na strategiji i </a:t>
            </a:r>
            <a:r>
              <a:rPr lang="hr-HR" sz="2400" dirty="0" smtClean="0"/>
              <a:t>razvojnim </a:t>
            </a:r>
            <a:r>
              <a:rPr lang="hr-HR" sz="2400" dirty="0"/>
              <a:t>programima koji vode računa o održivom razvoju.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6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513</Words>
  <Application>Microsoft Office PowerPoint</Application>
  <PresentationFormat>On-screen Show (4:3)</PresentationFormat>
  <Paragraphs>85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Gill Sans MT</vt:lpstr>
      <vt:lpstr>Tahoma</vt:lpstr>
      <vt:lpstr>Wingdings</vt:lpstr>
      <vt:lpstr>Blends</vt:lpstr>
      <vt:lpstr>Ocjena okružja uređenja zemljišta (LGAF)  prijedlozi politika</vt:lpstr>
      <vt:lpstr>Uvod</vt:lpstr>
      <vt:lpstr>Vrste zemljišta i interesa</vt:lpstr>
      <vt:lpstr>Institucije zemljišnog sektora</vt:lpstr>
      <vt:lpstr>Preporuke</vt:lpstr>
      <vt:lpstr>Upis zemljišta i interesa</vt:lpstr>
      <vt:lpstr>Propisi i institucije</vt:lpstr>
      <vt:lpstr>Praćenje stanja u prostoru</vt:lpstr>
      <vt:lpstr>Strategije</vt:lpstr>
      <vt:lpstr>Gospodarenje zemljišnim resursima</vt:lpstr>
      <vt:lpstr>Zaključno</vt:lpstr>
    </vt:vector>
  </TitlesOfParts>
  <Company>Sveučilište u Zagrebu Geodetski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LGAF</dc:title>
  <dc:subject>predavanja</dc:subject>
  <dc:creator>Miodrag Roić</dc:creator>
  <cp:lastModifiedBy>Miodrag Roić</cp:lastModifiedBy>
  <cp:revision>233</cp:revision>
  <cp:lastPrinted>2016-04-11T12:14:40Z</cp:lastPrinted>
  <dcterms:created xsi:type="dcterms:W3CDTF">1601-01-01T00:00:00Z</dcterms:created>
  <dcterms:modified xsi:type="dcterms:W3CDTF">2016-04-21T12:33:24Z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